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0" r:id="rId4"/>
    <p:sldId id="264" r:id="rId5"/>
    <p:sldId id="265" r:id="rId6"/>
    <p:sldId id="267" r:id="rId7"/>
    <p:sldId id="268" r:id="rId8"/>
    <p:sldId id="269" r:id="rId9"/>
    <p:sldId id="266" r:id="rId10"/>
    <p:sldId id="262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Freesentation 3 Light" pitchFamily="2" charset="-127"/>
      <p:regular r:id="rId15"/>
    </p:embeddedFont>
    <p:embeddedFont>
      <p:font typeface="Freesentation 4 Regular" pitchFamily="2" charset="-127"/>
      <p:regular r:id="rId16"/>
    </p:embeddedFont>
    <p:embeddedFont>
      <p:font typeface="Freesentation 5 Medium" pitchFamily="2" charset="-127"/>
      <p:regular r:id="rId17"/>
    </p:embeddedFont>
    <p:embeddedFont>
      <p:font typeface="Freesentation 6 SemiBold" pitchFamily="2" charset="-127"/>
      <p:regular r:id="rId18"/>
      <p:bold r:id="rId19"/>
    </p:embeddedFont>
    <p:embeddedFont>
      <p:font typeface="Freesentation 7 Bold" pitchFamily="2" charset="-127"/>
      <p:bold r:id="rId20"/>
    </p:embeddedFont>
    <p:embeddedFont>
      <p:font typeface="Freesentation 9 Black" pitchFamily="2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4FF"/>
    <a:srgbClr val="6752FF"/>
    <a:srgbClr val="C6CAEF"/>
    <a:srgbClr val="9FA5F7"/>
    <a:srgbClr val="6C63FF"/>
    <a:srgbClr val="9200F4"/>
    <a:srgbClr val="AFB3F0"/>
    <a:srgbClr val="F8F8F8"/>
    <a:srgbClr val="5A6170"/>
    <a:srgbClr val="1D1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2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ED90-B630-FD4C-BCBE-61A5C2A8C043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C246-DBFF-8D47-BF03-7775F43C38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7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5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2025. 4. 13.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1259783" y="1432113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1231207" y="1632168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347751" y="1337305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4789629" y="3961746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428788" y="3961746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8650530" y="395679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28786" y="4384966"/>
            <a:ext cx="1667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프로젝트 요약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4789629" y="4384966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현재 진행상황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8650530" y="4370678"/>
            <a:ext cx="354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다음 회의 일정 </a:t>
            </a: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3F586F-0B38-C3B0-2743-D89330E408DE}"/>
              </a:ext>
            </a:extLst>
          </p:cNvPr>
          <p:cNvSpPr/>
          <p:nvPr/>
        </p:nvSpPr>
        <p:spPr>
          <a:xfrm>
            <a:off x="1350307" y="1923915"/>
            <a:ext cx="9615487" cy="2728912"/>
          </a:xfrm>
          <a:prstGeom prst="roundRect">
            <a:avLst>
              <a:gd name="adj" fmla="val 7243"/>
            </a:avLst>
          </a:prstGeom>
          <a:solidFill>
            <a:schemeClr val="tx1">
              <a:lumMod val="95000"/>
              <a:lumOff val="5000"/>
            </a:schemeClr>
          </a:solidFill>
          <a:ln w="95250"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37" y="2555080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752" y="3022995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125" y="2524125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402" y="3022994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5" y="2390178"/>
            <a:ext cx="2077640" cy="207764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4A2522-312E-3597-2C34-1116FCC3F195}"/>
              </a:ext>
            </a:extLst>
          </p:cNvPr>
          <p:cNvSpPr/>
          <p:nvPr/>
        </p:nvSpPr>
        <p:spPr>
          <a:xfrm>
            <a:off x="2670048" y="5492186"/>
            <a:ext cx="6864096" cy="615732"/>
          </a:xfrm>
          <a:prstGeom prst="roundRect">
            <a:avLst>
              <a:gd name="adj" fmla="val 36494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403240" y="1154474"/>
            <a:ext cx="150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프로젝트 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6ACA4-8AB3-63F7-6827-C39455D2546B}"/>
              </a:ext>
            </a:extLst>
          </p:cNvPr>
          <p:cNvSpPr txBox="1"/>
          <p:nvPr/>
        </p:nvSpPr>
        <p:spPr>
          <a:xfrm>
            <a:off x="3020562" y="5523143"/>
            <a:ext cx="615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정확도 높은 한국 차량번호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pic>
        <p:nvPicPr>
          <p:cNvPr id="8" name="그림 7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8452F8-5C81-7FB0-7277-45F751941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26652" y="4740936"/>
            <a:ext cx="662795" cy="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C7D9-DE82-F6FF-5292-C12E8F9F5767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789FD-57CD-38C3-BF9B-5ABFF996A9DC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pic>
        <p:nvPicPr>
          <p:cNvPr id="5" name="그림 4" descr="폰트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67DB17-CDF5-C253-7CFD-E3CE0B86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77" y="2428874"/>
            <a:ext cx="2699753" cy="2699753"/>
          </a:xfrm>
          <a:prstGeom prst="rect">
            <a:avLst/>
          </a:prstGeom>
        </p:spPr>
      </p:pic>
      <p:pic>
        <p:nvPicPr>
          <p:cNvPr id="7" name="그림 6" descr="그림, 클립아트, 만화 영화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17BF8E-78FD-95F1-5CC1-89A25AC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59" y="2398205"/>
            <a:ext cx="2699754" cy="2699754"/>
          </a:xfrm>
          <a:prstGeom prst="rect">
            <a:avLst/>
          </a:prstGeom>
        </p:spPr>
      </p:pic>
      <p:pic>
        <p:nvPicPr>
          <p:cNvPr id="9" name="그림 8" descr="스크린샷, 그래픽, 상징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79FE00-5810-67DC-09CD-49269EAB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86" y="2321713"/>
            <a:ext cx="2852737" cy="2852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D587B-3485-022E-985E-965CF6443814}"/>
              </a:ext>
            </a:extLst>
          </p:cNvPr>
          <p:cNvSpPr txBox="1"/>
          <p:nvPr/>
        </p:nvSpPr>
        <p:spPr>
          <a:xfrm>
            <a:off x="1840046" y="5123855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성능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89953-26B8-C0EA-CD8D-31F2D041517C}"/>
              </a:ext>
            </a:extLst>
          </p:cNvPr>
          <p:cNvSpPr txBox="1"/>
          <p:nvPr/>
        </p:nvSpPr>
        <p:spPr>
          <a:xfrm>
            <a:off x="5421989" y="5174450"/>
            <a:ext cx="1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직관적 </a:t>
            </a:r>
            <a:r>
              <a:rPr kumimoji="1" lang="en-US" altLang="ko-KR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UI</a:t>
            </a:r>
            <a:endParaRPr kumimoji="1" lang="ko-KR" altLang="en-US" sz="2800" b="1" dirty="0">
              <a:solidFill>
                <a:srgbClr val="5A617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875D8-6E17-45C4-9698-A1E7A13697E1}"/>
              </a:ext>
            </a:extLst>
          </p:cNvPr>
          <p:cNvSpPr txBox="1"/>
          <p:nvPr/>
        </p:nvSpPr>
        <p:spPr>
          <a:xfrm>
            <a:off x="8927447" y="5174450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정보 보안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639E0C7-ABE8-3EA1-6A6F-492B47AD6CDB}"/>
              </a:ext>
            </a:extLst>
          </p:cNvPr>
          <p:cNvSpPr/>
          <p:nvPr/>
        </p:nvSpPr>
        <p:spPr>
          <a:xfrm>
            <a:off x="4652483" y="2138222"/>
            <a:ext cx="2941104" cy="3907637"/>
          </a:xfrm>
          <a:prstGeom prst="frame">
            <a:avLst>
              <a:gd name="adj1" fmla="val 2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3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1A8C-18B8-B711-C53E-4B25316A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0CF4509-1B5D-E186-CCEB-F9A4DBF57C5E}"/>
              </a:ext>
            </a:extLst>
          </p:cNvPr>
          <p:cNvSpPr/>
          <p:nvPr/>
        </p:nvSpPr>
        <p:spPr>
          <a:xfrm>
            <a:off x="6337664" y="1549195"/>
            <a:ext cx="5433467" cy="4816184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2268BEF-343F-47AD-4B2C-11C7300E3EF5}"/>
              </a:ext>
            </a:extLst>
          </p:cNvPr>
          <p:cNvSpPr/>
          <p:nvPr/>
        </p:nvSpPr>
        <p:spPr>
          <a:xfrm>
            <a:off x="467788" y="1549195"/>
            <a:ext cx="5433467" cy="4816184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32434-DD5E-8FC1-8D8F-715870E47D75}"/>
              </a:ext>
            </a:extLst>
          </p:cNvPr>
          <p:cNvSpPr txBox="1"/>
          <p:nvPr/>
        </p:nvSpPr>
        <p:spPr>
          <a:xfrm>
            <a:off x="4015974" y="378317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F6157-581E-E71A-2F68-ADDFB1C780BE}"/>
              </a:ext>
            </a:extLst>
          </p:cNvPr>
          <p:cNvSpPr txBox="1"/>
          <p:nvPr/>
        </p:nvSpPr>
        <p:spPr>
          <a:xfrm>
            <a:off x="5469760" y="1034781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226A9D-6575-C138-4453-508D33A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8" y="1700916"/>
            <a:ext cx="4896225" cy="21761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E3F2DC-6C14-CDDA-A7D4-3FC8F3E4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40" t="14648" r="8116" b="8600"/>
          <a:stretch/>
        </p:blipFill>
        <p:spPr>
          <a:xfrm>
            <a:off x="3136337" y="2116772"/>
            <a:ext cx="2539160" cy="2349575"/>
          </a:xfrm>
          <a:prstGeom prst="rect">
            <a:avLst/>
          </a:prstGeom>
        </p:spPr>
      </p:pic>
      <p:pic>
        <p:nvPicPr>
          <p:cNvPr id="23" name="그림 2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24D1CC-32D4-8C4D-B736-1F31119F9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71" y="4687554"/>
            <a:ext cx="4992926" cy="1385178"/>
          </a:xfrm>
          <a:prstGeom prst="rect">
            <a:avLst/>
          </a:prstGeom>
        </p:spPr>
      </p:pic>
      <p:pic>
        <p:nvPicPr>
          <p:cNvPr id="25" name="그림 24" descr="텍스트, 육상 차량, 자동차,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64A842-BA8D-5080-99A1-79CD912A94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505" t="13640"/>
          <a:stretch/>
        </p:blipFill>
        <p:spPr>
          <a:xfrm>
            <a:off x="6534704" y="1801761"/>
            <a:ext cx="2414672" cy="15111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그림 26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B169CA-1145-8C0B-2ACC-74A67AD3F0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309" t="9633"/>
          <a:stretch/>
        </p:blipFill>
        <p:spPr>
          <a:xfrm>
            <a:off x="9137621" y="1809721"/>
            <a:ext cx="2414672" cy="148704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9" name="그림 2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543C69-6683-B824-E768-530AF307756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9674" b="13355"/>
          <a:stretch/>
        </p:blipFill>
        <p:spPr>
          <a:xfrm>
            <a:off x="696859" y="2102484"/>
            <a:ext cx="2306834" cy="2349575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CBFEB6B0-CFAB-B0D4-010C-E41C134F8EFD}"/>
              </a:ext>
            </a:extLst>
          </p:cNvPr>
          <p:cNvSpPr/>
          <p:nvPr/>
        </p:nvSpPr>
        <p:spPr>
          <a:xfrm>
            <a:off x="6579410" y="1849232"/>
            <a:ext cx="1028700" cy="4939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인식 성공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0F16B8A-5635-2BC3-8260-91D5009D7C3B}"/>
              </a:ext>
            </a:extLst>
          </p:cNvPr>
          <p:cNvSpPr/>
          <p:nvPr/>
        </p:nvSpPr>
        <p:spPr>
          <a:xfrm>
            <a:off x="9180484" y="1849232"/>
            <a:ext cx="1028700" cy="4939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인식 불가</a:t>
            </a:r>
          </a:p>
        </p:txBody>
      </p:sp>
      <p:pic>
        <p:nvPicPr>
          <p:cNvPr id="34" name="그림 33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D1333B-D47A-72B4-33A4-2990CDACA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11459" y="3528271"/>
            <a:ext cx="662795" cy="662795"/>
          </a:xfrm>
          <a:prstGeom prst="rect">
            <a:avLst/>
          </a:prstGeom>
        </p:spPr>
      </p:pic>
      <p:pic>
        <p:nvPicPr>
          <p:cNvPr id="35" name="그림 34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BCD8F3-0A02-B439-E643-895677B8F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11459" y="2557324"/>
            <a:ext cx="662795" cy="662795"/>
          </a:xfrm>
          <a:prstGeom prst="rect">
            <a:avLst/>
          </a:prstGeom>
        </p:spPr>
      </p:pic>
      <p:pic>
        <p:nvPicPr>
          <p:cNvPr id="36" name="그림 35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ED0951-686C-C1AE-65A8-46B7BDABB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694692" y="4465315"/>
            <a:ext cx="662795" cy="662795"/>
          </a:xfrm>
          <a:prstGeom prst="rect">
            <a:avLst/>
          </a:prstGeom>
        </p:spPr>
      </p:pic>
      <p:pic>
        <p:nvPicPr>
          <p:cNvPr id="40" name="그림 39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4ABF21-12F1-8F57-DC7C-7EAC58663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410" y="3528271"/>
            <a:ext cx="4972883" cy="2583878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DCD9B2-1B80-7BAE-ADD5-8D475CD17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410" y="3559075"/>
            <a:ext cx="1612326" cy="754935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191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63355-DDEE-074C-C5D9-51B2D8F4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79D71-F6EF-2C38-314F-8A0E3DA85FC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A3C9D-C7AE-F507-BB05-8997C2ED533D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pic>
        <p:nvPicPr>
          <p:cNvPr id="5" name="그림 4" descr="폰트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993D5C-1E58-C6FB-E1EA-B619B38D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77" y="2428874"/>
            <a:ext cx="2699753" cy="2699753"/>
          </a:xfrm>
          <a:prstGeom prst="rect">
            <a:avLst/>
          </a:prstGeom>
        </p:spPr>
      </p:pic>
      <p:pic>
        <p:nvPicPr>
          <p:cNvPr id="7" name="그림 6" descr="그림, 클립아트, 만화 영화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10C9F8-1C8D-5A6A-1E2E-288D9DB3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59" y="2398205"/>
            <a:ext cx="2699754" cy="2699754"/>
          </a:xfrm>
          <a:prstGeom prst="rect">
            <a:avLst/>
          </a:prstGeom>
        </p:spPr>
      </p:pic>
      <p:pic>
        <p:nvPicPr>
          <p:cNvPr id="9" name="그림 8" descr="스크린샷, 그래픽, 상징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BC7893-4906-8450-783C-EDE208F05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86" y="2321713"/>
            <a:ext cx="2852737" cy="2852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44A6B0-040D-E4B2-8F9D-FA884BA34A50}"/>
              </a:ext>
            </a:extLst>
          </p:cNvPr>
          <p:cNvSpPr txBox="1"/>
          <p:nvPr/>
        </p:nvSpPr>
        <p:spPr>
          <a:xfrm>
            <a:off x="1840046" y="5123855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성능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FE3DC-440B-E9C2-0B8D-D14870D72CA8}"/>
              </a:ext>
            </a:extLst>
          </p:cNvPr>
          <p:cNvSpPr txBox="1"/>
          <p:nvPr/>
        </p:nvSpPr>
        <p:spPr>
          <a:xfrm>
            <a:off x="5421989" y="5174450"/>
            <a:ext cx="1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직관적 </a:t>
            </a:r>
            <a:r>
              <a:rPr kumimoji="1" lang="en-US" altLang="ko-KR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UI</a:t>
            </a:r>
            <a:endParaRPr kumimoji="1" lang="ko-KR" altLang="en-US" sz="2800" b="1" dirty="0">
              <a:solidFill>
                <a:srgbClr val="5A617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2B7EB-C070-5737-6536-66300B93E5ED}"/>
              </a:ext>
            </a:extLst>
          </p:cNvPr>
          <p:cNvSpPr txBox="1"/>
          <p:nvPr/>
        </p:nvSpPr>
        <p:spPr>
          <a:xfrm>
            <a:off x="8927447" y="5174450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정보 보안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F6E87D74-A1C7-971A-4279-92A91741AD14}"/>
              </a:ext>
            </a:extLst>
          </p:cNvPr>
          <p:cNvSpPr/>
          <p:nvPr/>
        </p:nvSpPr>
        <p:spPr>
          <a:xfrm>
            <a:off x="1023446" y="2138222"/>
            <a:ext cx="2941104" cy="3907637"/>
          </a:xfrm>
          <a:prstGeom prst="frame">
            <a:avLst>
              <a:gd name="adj1" fmla="val 2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3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14105-B6EF-5BE7-7246-B6F1D17B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C112D32-19B0-7850-DC8D-A16998AC5A15}"/>
              </a:ext>
            </a:extLst>
          </p:cNvPr>
          <p:cNvSpPr/>
          <p:nvPr/>
        </p:nvSpPr>
        <p:spPr>
          <a:xfrm>
            <a:off x="6096000" y="1680432"/>
            <a:ext cx="5623769" cy="4684947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5B0FED7-2C06-8D09-D8E6-CBEC9F9FEDBE}"/>
              </a:ext>
            </a:extLst>
          </p:cNvPr>
          <p:cNvSpPr/>
          <p:nvPr/>
        </p:nvSpPr>
        <p:spPr>
          <a:xfrm>
            <a:off x="472232" y="1680432"/>
            <a:ext cx="5267168" cy="4684947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92926-75D5-2012-9332-5A805C2F35A3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0F50-0FF9-F6ED-71CE-BA91A2FDC8E6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9881C-54DB-E2CB-7F1E-57AFE6862C1B}"/>
              </a:ext>
            </a:extLst>
          </p:cNvPr>
          <p:cNvSpPr txBox="1"/>
          <p:nvPr/>
        </p:nvSpPr>
        <p:spPr>
          <a:xfrm>
            <a:off x="2080045" y="1832467"/>
            <a:ext cx="193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번호판 랜덤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D77A2-663B-8E26-235B-1A8AB7FD1AE2}"/>
              </a:ext>
            </a:extLst>
          </p:cNvPr>
          <p:cNvSpPr txBox="1"/>
          <p:nvPr/>
        </p:nvSpPr>
        <p:spPr>
          <a:xfrm>
            <a:off x="8447937" y="1804043"/>
            <a:ext cx="91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전처리</a:t>
            </a:r>
            <a:endParaRPr kumimoji="1" lang="ko-KR" altLang="en-US" sz="2400" b="1" dirty="0">
              <a:solidFill>
                <a:srgbClr val="F8F8F8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03D971-F720-8650-4B11-32AB94D5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43" y="2633262"/>
            <a:ext cx="2065013" cy="3218587"/>
          </a:xfrm>
          <a:prstGeom prst="rect">
            <a:avLst/>
          </a:prstGeom>
          <a:noFill/>
          <a:effectLst>
            <a:outerShdw blurRad="152400" dist="76200" dir="2700000" algn="tl" rotWithShape="0">
              <a:prstClr val="black">
                <a:alpha val="10000"/>
              </a:prstClr>
            </a:outerShdw>
            <a:softEdge rad="0"/>
          </a:effectLst>
        </p:spPr>
      </p:pic>
      <p:pic>
        <p:nvPicPr>
          <p:cNvPr id="10" name="그림 9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674460-397C-7EF2-B5DE-E278DF84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29" y="2650947"/>
            <a:ext cx="2065013" cy="3200903"/>
          </a:xfrm>
          <a:prstGeom prst="rect">
            <a:avLst/>
          </a:prstGeo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3FADF5-343A-8410-C609-0565B6C80B56}"/>
              </a:ext>
            </a:extLst>
          </p:cNvPr>
          <p:cNvSpPr txBox="1"/>
          <p:nvPr/>
        </p:nvSpPr>
        <p:spPr>
          <a:xfrm>
            <a:off x="3052279" y="2682740"/>
            <a:ext cx="2666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출처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https://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github.com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/Oh-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JongJin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Virtual_Number_Plate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2ED46-1ED8-58B4-E1C6-9B91D5D5FDC1}"/>
              </a:ext>
            </a:extLst>
          </p:cNvPr>
          <p:cNvSpPr txBox="1"/>
          <p:nvPr/>
        </p:nvSpPr>
        <p:spPr>
          <a:xfrm>
            <a:off x="2961976" y="3514043"/>
            <a:ext cx="2666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이미지를 템플릿 기반으로 생성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B3289-3A66-DD45-B346-7E69479F3686}"/>
              </a:ext>
            </a:extLst>
          </p:cNvPr>
          <p:cNvSpPr txBox="1"/>
          <p:nvPr/>
        </p:nvSpPr>
        <p:spPr>
          <a:xfrm>
            <a:off x="3052279" y="4035794"/>
            <a:ext cx="2393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배경 이미지를 불러와 난수로 번호판 텍스트를 만듦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draw.text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()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로 번호판을 그림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ko-KR" altLang="en-US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텍스트에 맞춰 파일 저장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05F28-9C79-9875-16E6-30226A136F4E}"/>
              </a:ext>
            </a:extLst>
          </p:cNvPr>
          <p:cNvSpPr txBox="1"/>
          <p:nvPr/>
        </p:nvSpPr>
        <p:spPr>
          <a:xfrm>
            <a:off x="3052279" y="5328630"/>
            <a:ext cx="226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조합 다양성 무한대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훈련 데이터 대량 증강 가능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2BE71F-11B3-427B-A71B-6967A6213F31}"/>
              </a:ext>
            </a:extLst>
          </p:cNvPr>
          <p:cNvSpPr txBox="1"/>
          <p:nvPr/>
        </p:nvSpPr>
        <p:spPr>
          <a:xfrm>
            <a:off x="8696565" y="3512748"/>
            <a:ext cx="3048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images/cars/SUV/BMW 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폴더에서 차량 이미지 읽기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위치 자동 감지 → 번호판 이미지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plates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폴더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랜덤 선택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최적화 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전처리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후 번호판 삽입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yolo_dataset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/images/train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과 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labels/train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저장</a:t>
            </a:r>
          </a:p>
          <a:p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data.yaml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자동 생성 → 학습 준비 완료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CF3367-7B28-51DD-E121-58C077318179}"/>
              </a:ext>
            </a:extLst>
          </p:cNvPr>
          <p:cNvSpPr txBox="1"/>
          <p:nvPr/>
        </p:nvSpPr>
        <p:spPr>
          <a:xfrm>
            <a:off x="8696565" y="2474893"/>
            <a:ext cx="2666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AI-Hub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데이터 구성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── images/        ←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차량 전체 이미지</a:t>
            </a:r>
          </a:p>
          <a:p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──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plates/        ←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이미지</a:t>
            </a:r>
          </a:p>
          <a:p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──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annotations/   ← JSON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라벨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49528-A6B0-0820-1454-174F02B39FD3}"/>
              </a:ext>
            </a:extLst>
          </p:cNvPr>
          <p:cNvSpPr txBox="1"/>
          <p:nvPr/>
        </p:nvSpPr>
        <p:spPr>
          <a:xfrm>
            <a:off x="8696565" y="5328630"/>
            <a:ext cx="282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data.yaml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을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YOLO </a:t>
            </a:r>
            <a:r>
              <a:rPr kumimoji="1" lang="en-US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train.py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넣고 실행 → 커스텀 모델 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재학습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en-US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61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642F8-1B6E-2E56-D4E9-F548F6DA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2B6B439-E2F8-688A-3E9B-AFE227AB35D2}"/>
              </a:ext>
            </a:extLst>
          </p:cNvPr>
          <p:cNvSpPr/>
          <p:nvPr/>
        </p:nvSpPr>
        <p:spPr>
          <a:xfrm>
            <a:off x="762001" y="1680433"/>
            <a:ext cx="5224462" cy="3648804"/>
          </a:xfrm>
          <a:prstGeom prst="roundRect">
            <a:avLst>
              <a:gd name="adj" fmla="val 244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>
            <a:extLst>
              <a:ext uri="{FF2B5EF4-FFF2-40B4-BE49-F238E27FC236}">
                <a16:creationId xmlns:a16="http://schemas.microsoft.com/office/drawing/2014/main" id="{4AB03BCA-8EF1-8EBE-529E-6810188CC804}"/>
              </a:ext>
            </a:extLst>
          </p:cNvPr>
          <p:cNvSpPr/>
          <p:nvPr/>
        </p:nvSpPr>
        <p:spPr>
          <a:xfrm rot="5400000">
            <a:off x="6333758" y="232999"/>
            <a:ext cx="3648806" cy="6543674"/>
          </a:xfrm>
          <a:custGeom>
            <a:avLst/>
            <a:gdLst>
              <a:gd name="connsiteX0" fmla="*/ 3 w 4684948"/>
              <a:gd name="connsiteY0" fmla="*/ 6117405 h 7065875"/>
              <a:gd name="connsiteX1" fmla="*/ 3 w 4684948"/>
              <a:gd name="connsiteY1" fmla="*/ 123637 h 7065875"/>
              <a:gd name="connsiteX2" fmla="*/ 123639 w 4684948"/>
              <a:gd name="connsiteY2" fmla="*/ 0 h 7065875"/>
              <a:gd name="connsiteX3" fmla="*/ 4561312 w 4684948"/>
              <a:gd name="connsiteY3" fmla="*/ 0 h 7065875"/>
              <a:gd name="connsiteX4" fmla="*/ 4684948 w 4684948"/>
              <a:gd name="connsiteY4" fmla="*/ 123637 h 7065875"/>
              <a:gd name="connsiteX5" fmla="*/ 4684948 w 4684948"/>
              <a:gd name="connsiteY5" fmla="*/ 6117405 h 7065875"/>
              <a:gd name="connsiteX6" fmla="*/ 0 w 4684948"/>
              <a:gd name="connsiteY6" fmla="*/ 6117407 h 7065875"/>
              <a:gd name="connsiteX7" fmla="*/ 4684947 w 4684948"/>
              <a:gd name="connsiteY7" fmla="*/ 6117407 h 7065875"/>
              <a:gd name="connsiteX8" fmla="*/ 2342473 w 4684948"/>
              <a:gd name="connsiteY8" fmla="*/ 7065875 h 706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4948" h="7065875">
                <a:moveTo>
                  <a:pt x="3" y="6117405"/>
                </a:moveTo>
                <a:lnTo>
                  <a:pt x="3" y="123637"/>
                </a:lnTo>
                <a:cubicBezTo>
                  <a:pt x="3" y="55355"/>
                  <a:pt x="55357" y="0"/>
                  <a:pt x="123639" y="0"/>
                </a:cubicBezTo>
                <a:lnTo>
                  <a:pt x="4561312" y="0"/>
                </a:lnTo>
                <a:cubicBezTo>
                  <a:pt x="4629594" y="0"/>
                  <a:pt x="4684948" y="55355"/>
                  <a:pt x="4684948" y="123637"/>
                </a:cubicBezTo>
                <a:lnTo>
                  <a:pt x="4684948" y="6117405"/>
                </a:lnTo>
                <a:close/>
                <a:moveTo>
                  <a:pt x="0" y="6117407"/>
                </a:moveTo>
                <a:lnTo>
                  <a:pt x="4684947" y="6117407"/>
                </a:lnTo>
                <a:lnTo>
                  <a:pt x="2342473" y="7065875"/>
                </a:lnTo>
                <a:close/>
              </a:path>
            </a:pathLst>
          </a:custGeom>
          <a:gradFill flip="none" rotWithShape="1">
            <a:gsLst>
              <a:gs pos="0">
                <a:srgbClr val="C6CAEF"/>
              </a:gs>
              <a:gs pos="35000">
                <a:srgbClr val="9FA5F7"/>
              </a:gs>
              <a:gs pos="68000">
                <a:srgbClr val="7B6FFC"/>
              </a:gs>
              <a:gs pos="100000">
                <a:srgbClr val="6752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06735-EFF5-C06A-9AFD-EADF3819F152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1C683-402B-624F-AE73-8004819FEFA6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1BADE-B786-9B0B-E8EE-74C640AA7F72}"/>
              </a:ext>
            </a:extLst>
          </p:cNvPr>
          <p:cNvSpPr txBox="1"/>
          <p:nvPr/>
        </p:nvSpPr>
        <p:spPr>
          <a:xfrm>
            <a:off x="1789297" y="1786554"/>
            <a:ext cx="306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Easy OCR(</a:t>
            </a:r>
            <a:r>
              <a:rPr kumimoji="1" lang="ko-KR" altLang="en-US" sz="2400" b="1" dirty="0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현재 사용</a:t>
            </a:r>
            <a:r>
              <a:rPr kumimoji="1" lang="en-US" altLang="ko-KR" sz="2400" b="1" dirty="0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)</a:t>
            </a:r>
            <a:endParaRPr kumimoji="1" lang="ko-KR" altLang="en-US" sz="2400" b="1" dirty="0">
              <a:solidFill>
                <a:srgbClr val="F8F8F8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06F01-2392-133B-83B6-C573512AA206}"/>
              </a:ext>
            </a:extLst>
          </p:cNvPr>
          <p:cNvSpPr txBox="1"/>
          <p:nvPr/>
        </p:nvSpPr>
        <p:spPr>
          <a:xfrm>
            <a:off x="7752932" y="1786554"/>
            <a:ext cx="1897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rgbClr val="F8F8F8"/>
                </a:solidFill>
                <a:latin typeface="Freesentation 7 Bold" pitchFamily="2" charset="-127"/>
                <a:ea typeface="Freesentation 7 Bold" pitchFamily="2" charset="-127"/>
              </a:rPr>
              <a:t>Paddle OCR</a:t>
            </a:r>
            <a:endParaRPr kumimoji="1" lang="ko-KR" altLang="en-US" sz="2400" b="1" dirty="0">
              <a:solidFill>
                <a:srgbClr val="F8F8F8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17" name="그림 16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52D06C-03F0-E699-2EFD-8E901803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5648" y="5464643"/>
            <a:ext cx="974198" cy="9741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B90F52-38C3-4A7A-150D-68458F4F86DE}"/>
              </a:ext>
            </a:extLst>
          </p:cNvPr>
          <p:cNvSpPr txBox="1"/>
          <p:nvPr/>
        </p:nvSpPr>
        <p:spPr>
          <a:xfrm>
            <a:off x="2549139" y="5645203"/>
            <a:ext cx="7100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>
                <a:solidFill>
                  <a:srgbClr val="4F04FF"/>
                </a:solidFill>
                <a:latin typeface="Freesentation 9 Black" pitchFamily="2" charset="-127"/>
                <a:ea typeface="Freesentation 9 Black" pitchFamily="2" charset="-127"/>
              </a:rPr>
              <a:t>Paddle OCR </a:t>
            </a:r>
            <a:r>
              <a:rPr kumimoji="1" lang="ko-KR" altLang="en-US" sz="3200" b="1" dirty="0">
                <a:solidFill>
                  <a:srgbClr val="4F04FF"/>
                </a:solidFill>
                <a:latin typeface="Freesentation 9 Black" pitchFamily="2" charset="-127"/>
                <a:ea typeface="Freesentation 9 Black" pitchFamily="2" charset="-127"/>
              </a:rPr>
              <a:t>스터디 후 모델에 접목시킬 예정</a:t>
            </a:r>
            <a:endParaRPr kumimoji="1" lang="en-US" altLang="ko-KR" sz="3200" b="1" dirty="0">
              <a:solidFill>
                <a:srgbClr val="4F04FF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pic>
        <p:nvPicPr>
          <p:cNvPr id="19" name="그림 18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EB8DF3-77C4-D684-27D1-20333F59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708" y="5450491"/>
            <a:ext cx="974198" cy="9741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C3018E-DD35-F865-F6F8-CD18C37205DC}"/>
              </a:ext>
            </a:extLst>
          </p:cNvPr>
          <p:cNvSpPr txBox="1"/>
          <p:nvPr/>
        </p:nvSpPr>
        <p:spPr>
          <a:xfrm>
            <a:off x="846974" y="2373177"/>
            <a:ext cx="422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설치가 간편하고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Python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코드 몇 줄로 바로 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수행 가능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0EC77-7D77-E7A7-FD6D-974EF95F261A}"/>
              </a:ext>
            </a:extLst>
          </p:cNvPr>
          <p:cNvSpPr txBox="1"/>
          <p:nvPr/>
        </p:nvSpPr>
        <p:spPr>
          <a:xfrm>
            <a:off x="997855" y="2856947"/>
            <a:ext cx="365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한국어 포함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80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개 이상의 언어 지원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한국어 텍스트 인식에 최적화된 언어 모델이 있음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B762E-C64E-4F7C-D89C-C2025A8583E0}"/>
              </a:ext>
            </a:extLst>
          </p:cNvPr>
          <p:cNvSpPr txBox="1"/>
          <p:nvPr/>
        </p:nvSpPr>
        <p:spPr>
          <a:xfrm>
            <a:off x="989531" y="3539084"/>
            <a:ext cx="302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PyTorch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기반으로 되어 있어서 모델 수정이나 커스터마이징에 유리함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55BA7-F249-926C-EF13-D4F2783AAD2A}"/>
              </a:ext>
            </a:extLst>
          </p:cNvPr>
          <p:cNvSpPr txBox="1"/>
          <p:nvPr/>
        </p:nvSpPr>
        <p:spPr>
          <a:xfrm>
            <a:off x="920583" y="4188234"/>
            <a:ext cx="4365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PaddleOCR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보다 상대적으로 경량이며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 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CPU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에서도 속도 괜찮음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10EA69-955B-A0F5-04F1-3EFC03FF1E94}"/>
              </a:ext>
            </a:extLst>
          </p:cNvPr>
          <p:cNvSpPr txBox="1"/>
          <p:nvPr/>
        </p:nvSpPr>
        <p:spPr>
          <a:xfrm>
            <a:off x="882696" y="4634735"/>
            <a:ext cx="416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차량번호판처럼 작은 영역에 고정된 포맷이 있는 경우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정확도가 </a:t>
            </a:r>
            <a:r>
              <a:rPr kumimoji="1" lang="en" altLang="ko-KR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PaddleOCR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보다 떨어질 수 있음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4DEE0-78FF-E205-9E98-CD9A1EED0233}"/>
              </a:ext>
            </a:extLst>
          </p:cNvPr>
          <p:cNvSpPr txBox="1"/>
          <p:nvPr/>
        </p:nvSpPr>
        <p:spPr>
          <a:xfrm>
            <a:off x="6071436" y="2336716"/>
            <a:ext cx="487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번호판처럼 포맷이 일정한 고정된 텍스트에는 뛰어난 정확도를 보여줌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b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다양한 모델 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PP-OCRv3, PP-OCRv4, PPOCR-Mobile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등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제공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0BABB-3A23-2ADF-98A4-C434F81ABB1B}"/>
              </a:ext>
            </a:extLst>
          </p:cNvPr>
          <p:cNvSpPr txBox="1"/>
          <p:nvPr/>
        </p:nvSpPr>
        <p:spPr>
          <a:xfrm>
            <a:off x="6242461" y="3050839"/>
            <a:ext cx="463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경량 모델부터 대형 </a:t>
            </a:r>
            <a:r>
              <a:rPr kumimoji="1" lang="ko-KR" altLang="en-US" sz="14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고정밀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모델까지 있어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환경에 따라 선택 가능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F511B-313B-9465-FE74-C78E34A3E8A2}"/>
              </a:ext>
            </a:extLst>
          </p:cNvPr>
          <p:cNvSpPr txBox="1"/>
          <p:nvPr/>
        </p:nvSpPr>
        <p:spPr>
          <a:xfrm>
            <a:off x="6119318" y="3520692"/>
            <a:ext cx="487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Detection → Recognition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흐름이 잘 짜여 있고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레이아웃 분석까지 가능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713DB9-D49E-5B4E-CFFE-C79DFE6BBD9E}"/>
              </a:ext>
            </a:extLst>
          </p:cNvPr>
          <p:cNvSpPr txBox="1"/>
          <p:nvPr/>
        </p:nvSpPr>
        <p:spPr>
          <a:xfrm>
            <a:off x="5719454" y="4090812"/>
            <a:ext cx="567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한국어 라벨이 포함된 모델도 학습 가능하고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번호판처럼 특정 영역만 따로 훈련할 수 있음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A37D22-374A-7FA4-EF18-1DA258C36788}"/>
              </a:ext>
            </a:extLst>
          </p:cNvPr>
          <p:cNvSpPr txBox="1"/>
          <p:nvPr/>
        </p:nvSpPr>
        <p:spPr>
          <a:xfrm>
            <a:off x="5877406" y="4664308"/>
            <a:ext cx="5363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처음 사용할 때 설치 및 설정이 다소 번거롭고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모델 크기에 따라 종속성도 많음</a:t>
            </a:r>
            <a:r>
              <a:rPr kumimoji="1" lang="en-US" altLang="ko-KR" sz="14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.</a:t>
            </a:r>
            <a:endParaRPr kumimoji="1" lang="en" altLang="ko-KR" sz="14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7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6523-1452-28DF-BF3D-B3819D026A5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10FD-A1F5-CC93-B835-D37AF0CAE316}"/>
              </a:ext>
            </a:extLst>
          </p:cNvPr>
          <p:cNvSpPr txBox="1"/>
          <p:nvPr/>
        </p:nvSpPr>
        <p:spPr>
          <a:xfrm>
            <a:off x="5074057" y="1154265"/>
            <a:ext cx="204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다음 회의 일정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(4/17)</a:t>
            </a:r>
            <a:endParaRPr kumimoji="1" lang="ko-KR" altLang="en-US" sz="2000" dirty="0">
              <a:solidFill>
                <a:srgbClr val="5A617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495DC1-7DF6-78F7-A506-CE3ECFCFB2BD}"/>
              </a:ext>
            </a:extLst>
          </p:cNvPr>
          <p:cNvGrpSpPr/>
          <p:nvPr/>
        </p:nvGrpSpPr>
        <p:grpSpPr>
          <a:xfrm>
            <a:off x="1171574" y="1828793"/>
            <a:ext cx="2671761" cy="405764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CBD87E4-6E7C-75AB-0B29-F3373F60F5EE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7C2C6EF6-A0A6-17C2-EA58-4EDA892691DD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203DC1-5FF9-2FF3-ACAE-D5B19BF12F96}"/>
              </a:ext>
            </a:extLst>
          </p:cNvPr>
          <p:cNvGrpSpPr/>
          <p:nvPr/>
        </p:nvGrpSpPr>
        <p:grpSpPr>
          <a:xfrm>
            <a:off x="4760118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39B5759-0872-BFF3-662F-CDB0AE9F1D40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B651146F-7347-62F0-ED78-5E4CE1A4AB9F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396007-6B88-AF4D-5AEF-432DB8127136}"/>
              </a:ext>
            </a:extLst>
          </p:cNvPr>
          <p:cNvGrpSpPr/>
          <p:nvPr/>
        </p:nvGrpSpPr>
        <p:grpSpPr>
          <a:xfrm>
            <a:off x="8348663" y="1828793"/>
            <a:ext cx="2671763" cy="4057646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F96A6B5-409C-A929-255F-FB545E543F53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C42A2BBA-9874-8B60-ADA4-41F3F3F4198B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E263AE-3983-60B9-CFC8-F7A51CD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9201979" y="2087129"/>
            <a:ext cx="1128997" cy="2700338"/>
          </a:xfrm>
          <a:prstGeom prst="rect">
            <a:avLst/>
          </a:prstGeom>
        </p:spPr>
      </p:pic>
      <p:pic>
        <p:nvPicPr>
          <p:cNvPr id="14" name="그림 13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59D4E-C541-E42B-0771-0365F092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5440965" y="2087128"/>
            <a:ext cx="1310067" cy="2700339"/>
          </a:xfrm>
          <a:prstGeom prst="rect">
            <a:avLst/>
          </a:prstGeom>
        </p:spPr>
      </p:pic>
      <p:pic>
        <p:nvPicPr>
          <p:cNvPr id="15" name="그림 1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04EF9-C06B-5C5C-C49C-AE0613CA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1861024" y="2087130"/>
            <a:ext cx="1223921" cy="2700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788B-57B5-355C-DD9C-F715CF631B12}"/>
              </a:ext>
            </a:extLst>
          </p:cNvPr>
          <p:cNvSpPr txBox="1"/>
          <p:nvPr/>
        </p:nvSpPr>
        <p:spPr>
          <a:xfrm>
            <a:off x="2157411" y="4967620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62D2E-C57C-736D-432A-FBE123BE6226}"/>
              </a:ext>
            </a:extLst>
          </p:cNvPr>
          <p:cNvSpPr txBox="1"/>
          <p:nvPr/>
        </p:nvSpPr>
        <p:spPr>
          <a:xfrm>
            <a:off x="5518544" y="4962118"/>
            <a:ext cx="11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CE9C-9E43-F805-69A0-DB26FD94F8F4}"/>
              </a:ext>
            </a:extLst>
          </p:cNvPr>
          <p:cNvSpPr txBox="1"/>
          <p:nvPr/>
        </p:nvSpPr>
        <p:spPr>
          <a:xfrm>
            <a:off x="9334501" y="4962118"/>
            <a:ext cx="7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C5A4C-EE41-3B67-7915-8F3B8CEF19E5}"/>
              </a:ext>
            </a:extLst>
          </p:cNvPr>
          <p:cNvSpPr txBox="1"/>
          <p:nvPr/>
        </p:nvSpPr>
        <p:spPr>
          <a:xfrm>
            <a:off x="1406795" y="5306914"/>
            <a:ext cx="224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-AI-Hub 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데이터 차량에 번호판을 정확히 붙여 가공하는 방법 고안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AB954-648C-E7FD-A552-8D8EB1F0F2A6}"/>
              </a:ext>
            </a:extLst>
          </p:cNvPr>
          <p:cNvSpPr txBox="1"/>
          <p:nvPr/>
        </p:nvSpPr>
        <p:spPr>
          <a:xfrm>
            <a:off x="4999001" y="5285134"/>
            <a:ext cx="220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전처리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전체 및 강화 코드 수정 및 </a:t>
            </a:r>
            <a:r>
              <a:rPr kumimoji="1" lang="en-US" altLang="ko-KR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PaddleOCR</a:t>
            </a:r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모델 스터디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D0015-4670-180A-EB32-6B4FB08EB958}"/>
              </a:ext>
            </a:extLst>
          </p:cNvPr>
          <p:cNvSpPr txBox="1"/>
          <p:nvPr/>
        </p:nvSpPr>
        <p:spPr>
          <a:xfrm>
            <a:off x="8441375" y="5372086"/>
            <a:ext cx="2480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400" dirty="0" err="1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전처리</a:t>
            </a:r>
            <a:r>
              <a:rPr kumimoji="1" lang="ko-KR" altLang="en-US" sz="1400" dirty="0">
                <a:solidFill>
                  <a:srgbClr val="F8F8F8"/>
                </a:solidFill>
                <a:latin typeface="Freesentation 3 Light" pitchFamily="2" charset="-127"/>
                <a:ea typeface="Freesentation 3 Light" pitchFamily="2" charset="-127"/>
              </a:rPr>
              <a:t> 가공 및 데이터 증강 </a:t>
            </a:r>
          </a:p>
        </p:txBody>
      </p:sp>
    </p:spTree>
    <p:extLst>
      <p:ext uri="{BB962C8B-B14F-4D97-AF65-F5344CB8AC3E}">
        <p14:creationId xmlns:p14="http://schemas.microsoft.com/office/powerpoint/2010/main" val="145922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438</Words>
  <Application>Microsoft Macintosh PowerPoint</Application>
  <PresentationFormat>와이드스크린</PresentationFormat>
  <Paragraphs>76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Freesentation 5 Medium</vt:lpstr>
      <vt:lpstr>Freesentation 9 Black</vt:lpstr>
      <vt:lpstr>Freesentation 7 Bold</vt:lpstr>
      <vt:lpstr>맑은 고딕</vt:lpstr>
      <vt:lpstr>Freesentation 4 Regular</vt:lpstr>
      <vt:lpstr>Freesentation 6 SemiBold</vt:lpstr>
      <vt:lpstr>Arial</vt:lpstr>
      <vt:lpstr>Freesentation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38</cp:revision>
  <dcterms:created xsi:type="dcterms:W3CDTF">2025-03-15T03:50:12Z</dcterms:created>
  <dcterms:modified xsi:type="dcterms:W3CDTF">2025-04-13T17:44:15Z</dcterms:modified>
</cp:coreProperties>
</file>